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60187" y="1262896"/>
            <a:ext cx="7596426" cy="19066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08"/>
              </a:lnSpc>
              <a:buNone/>
            </a:pPr>
            <a:r>
              <a:rPr lang="en-US" sz="6006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Embedded Systems: The Foundations</a:t>
            </a:r>
            <a:endParaRPr lang="en-US" sz="6006" dirty="0"/>
          </a:p>
        </p:txBody>
      </p:sp>
      <p:sp>
        <p:nvSpPr>
          <p:cNvPr id="6" name="Text 3"/>
          <p:cNvSpPr/>
          <p:nvPr/>
        </p:nvSpPr>
        <p:spPr>
          <a:xfrm>
            <a:off x="6260187" y="3501152"/>
            <a:ext cx="7596426" cy="28298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Embedded systems are specialized computing devices that are integrated into larger mechanical or electrical systems, designed to perform dedicated functions. These systems are characterized by their real-time operation, power and size constraints, and the need for high reliability. Implementing embedded systems involves both hardware and software development, with a focus on firmware - the low-level software that interacts directly with the hardware to control system operations.</a:t>
            </a:r>
            <a:endParaRPr lang="en-US" sz="1741" dirty="0"/>
          </a:p>
        </p:txBody>
      </p:sp>
      <p:sp>
        <p:nvSpPr>
          <p:cNvPr id="7" name="Shape 4"/>
          <p:cNvSpPr/>
          <p:nvPr/>
        </p:nvSpPr>
        <p:spPr>
          <a:xfrm>
            <a:off x="6260187" y="6596301"/>
            <a:ext cx="353735" cy="353735"/>
          </a:xfrm>
          <a:prstGeom prst="roundRect">
            <a:avLst>
              <a:gd name="adj" fmla="val 25847274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807" y="6603921"/>
            <a:ext cx="338495" cy="33849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24412" y="6579751"/>
            <a:ext cx="3226118" cy="3868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47"/>
              </a:lnSpc>
              <a:buNone/>
            </a:pPr>
            <a:r>
              <a:rPr lang="en-US" sz="2176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by Mostafa AboSalama</a:t>
            </a:r>
            <a:endParaRPr lang="en-US" sz="2176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766173"/>
            <a:ext cx="7224951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System Boards and SoCs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6350437" y="2907983"/>
            <a:ext cx="7415927" cy="35554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heart of an embedded system is the system board, or motherboard, which houses the CPU, memory, and other critical components. An alternative is the System-on-Chip (SoC), which integrates all these components into a single chip, reducing size and power consumption while enhancing performance and reliability. Embedded systems also rely on a variety of specialized processors, including microprocessors (MPUs), microcontrollers (MCUs), graphics processing units (GPUs), and digital signal processors (DSPs).</a:t>
            </a:r>
            <a:endParaRPr lang="en-US" sz="1944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852249" y="671036"/>
            <a:ext cx="7206496" cy="760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992"/>
              </a:lnSpc>
              <a:buNone/>
            </a:pPr>
            <a:r>
              <a:rPr lang="en-US" sz="4793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Processor Fundamentals</a:t>
            </a:r>
            <a:endParaRPr lang="en-US" sz="4793" dirty="0"/>
          </a:p>
        </p:txBody>
      </p:sp>
      <p:sp>
        <p:nvSpPr>
          <p:cNvPr id="5" name="Text 3"/>
          <p:cNvSpPr/>
          <p:nvPr/>
        </p:nvSpPr>
        <p:spPr>
          <a:xfrm>
            <a:off x="852249" y="2040612"/>
            <a:ext cx="3043714" cy="3804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96"/>
              </a:lnSpc>
              <a:buNone/>
            </a:pPr>
            <a:r>
              <a:rPr lang="en-US" sz="239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Key Components</a:t>
            </a:r>
            <a:endParaRPr lang="en-US" sz="2397" dirty="0"/>
          </a:p>
        </p:txBody>
      </p:sp>
      <p:sp>
        <p:nvSpPr>
          <p:cNvPr id="6" name="Text 4"/>
          <p:cNvSpPr/>
          <p:nvPr/>
        </p:nvSpPr>
        <p:spPr>
          <a:xfrm>
            <a:off x="852249" y="2664500"/>
            <a:ext cx="3912037" cy="35061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68"/>
              </a:lnSpc>
              <a:buNone/>
            </a:pPr>
            <a:r>
              <a:rPr lang="en-US" sz="191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core components of a processor include the Arithmetic Logic Unit (ALU), Control Unit (CU), registers, cache, and buses. These work together to fetch, decode, and execute instructions, forming the foundation of a processor's operation.</a:t>
            </a:r>
            <a:endParaRPr lang="en-US" sz="1917" dirty="0"/>
          </a:p>
        </p:txBody>
      </p:sp>
      <p:sp>
        <p:nvSpPr>
          <p:cNvPr id="7" name="Text 5"/>
          <p:cNvSpPr/>
          <p:nvPr/>
        </p:nvSpPr>
        <p:spPr>
          <a:xfrm>
            <a:off x="5366028" y="2040612"/>
            <a:ext cx="3076813" cy="3804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96"/>
              </a:lnSpc>
              <a:buNone/>
            </a:pPr>
            <a:r>
              <a:rPr lang="en-US" sz="239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Instruction Decoders</a:t>
            </a:r>
            <a:endParaRPr lang="en-US" sz="2397" dirty="0"/>
          </a:p>
        </p:txBody>
      </p:sp>
      <p:sp>
        <p:nvSpPr>
          <p:cNvPr id="8" name="Text 6"/>
          <p:cNvSpPr/>
          <p:nvPr/>
        </p:nvSpPr>
        <p:spPr>
          <a:xfrm>
            <a:off x="5366028" y="2664500"/>
            <a:ext cx="3912037" cy="46748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68"/>
              </a:lnSpc>
              <a:buNone/>
            </a:pPr>
            <a:r>
              <a:rPr lang="en-US" sz="191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instruction decoder is responsible for interpreting the binary instructions fetched from memory and signaling the necessary operations. There are two main approaches: hard-wired decoders, which use fixed logic circuits, and memory-mapped decoders, which use more flexible memory locations to specify instruction operations.</a:t>
            </a:r>
            <a:endParaRPr lang="en-US" sz="1917" dirty="0"/>
          </a:p>
        </p:txBody>
      </p:sp>
      <p:sp>
        <p:nvSpPr>
          <p:cNvPr id="9" name="Text 7"/>
          <p:cNvSpPr/>
          <p:nvPr/>
        </p:nvSpPr>
        <p:spPr>
          <a:xfrm>
            <a:off x="9879806" y="2040612"/>
            <a:ext cx="3043714" cy="3804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96"/>
              </a:lnSpc>
              <a:buNone/>
            </a:pPr>
            <a:r>
              <a:rPr lang="en-US" sz="239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Instruction Lifecycle</a:t>
            </a:r>
            <a:endParaRPr lang="en-US" sz="2397" dirty="0"/>
          </a:p>
        </p:txBody>
      </p:sp>
      <p:sp>
        <p:nvSpPr>
          <p:cNvPr id="10" name="Text 8"/>
          <p:cNvSpPr/>
          <p:nvPr/>
        </p:nvSpPr>
        <p:spPr>
          <a:xfrm>
            <a:off x="9879806" y="2664500"/>
            <a:ext cx="3912037" cy="35061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68"/>
              </a:lnSpc>
              <a:buNone/>
            </a:pPr>
            <a:r>
              <a:rPr lang="en-US" sz="191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instruction lifecycle in a processor involves continuously fetching instructions from memory, decoding them, executing the required operations, and writing back the results. This cycle is repeated over and over, driving the processor's functionality.</a:t>
            </a:r>
            <a:endParaRPr lang="en-US" sz="1917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354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49868" y="3704987"/>
            <a:ext cx="6070997" cy="7587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975"/>
              </a:lnSpc>
              <a:buNone/>
            </a:pPr>
            <a:r>
              <a:rPr lang="en-US" sz="478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RISC vs. CISC</a:t>
            </a:r>
            <a:endParaRPr lang="en-US" sz="4780" dirty="0"/>
          </a:p>
        </p:txBody>
      </p:sp>
      <p:sp>
        <p:nvSpPr>
          <p:cNvPr id="6" name="Shape 3"/>
          <p:cNvSpPr/>
          <p:nvPr/>
        </p:nvSpPr>
        <p:spPr>
          <a:xfrm>
            <a:off x="849868" y="5101114"/>
            <a:ext cx="546378" cy="546378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9535" y="5192197"/>
            <a:ext cx="167045" cy="3642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68"/>
              </a:lnSpc>
              <a:buNone/>
            </a:pPr>
            <a:r>
              <a:rPr lang="en-US" sz="2868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868" dirty="0"/>
          </a:p>
        </p:txBody>
      </p:sp>
      <p:sp>
        <p:nvSpPr>
          <p:cNvPr id="8" name="Text 5"/>
          <p:cNvSpPr/>
          <p:nvPr/>
        </p:nvSpPr>
        <p:spPr>
          <a:xfrm>
            <a:off x="1639014" y="5101114"/>
            <a:ext cx="5554861" cy="7589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88"/>
              </a:lnSpc>
              <a:buNone/>
            </a:pPr>
            <a:r>
              <a:rPr lang="en-US" sz="239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RISC (Reduced Instruction Set Computing)</a:t>
            </a:r>
            <a:endParaRPr lang="en-US" sz="2390" dirty="0"/>
          </a:p>
        </p:txBody>
      </p:sp>
      <p:sp>
        <p:nvSpPr>
          <p:cNvPr id="9" name="Text 6"/>
          <p:cNvSpPr/>
          <p:nvPr/>
        </p:nvSpPr>
        <p:spPr>
          <a:xfrm>
            <a:off x="1639014" y="6005632"/>
            <a:ext cx="5554861" cy="1165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59"/>
              </a:lnSpc>
              <a:buNone/>
            </a:pPr>
            <a:r>
              <a:rPr lang="en-US" sz="191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RISC processors use a small, highly optimized set of instructions, simplifying the instruction set and allowing for faster execution.</a:t>
            </a:r>
            <a:endParaRPr lang="en-US" sz="1912" dirty="0"/>
          </a:p>
        </p:txBody>
      </p:sp>
      <p:sp>
        <p:nvSpPr>
          <p:cNvPr id="10" name="Shape 7"/>
          <p:cNvSpPr/>
          <p:nvPr/>
        </p:nvSpPr>
        <p:spPr>
          <a:xfrm>
            <a:off x="7436644" y="5101114"/>
            <a:ext cx="546378" cy="546378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99402" y="5192197"/>
            <a:ext cx="220742" cy="3642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68"/>
              </a:lnSpc>
              <a:buNone/>
            </a:pPr>
            <a:r>
              <a:rPr lang="en-US" sz="2868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868" dirty="0"/>
          </a:p>
        </p:txBody>
      </p:sp>
      <p:sp>
        <p:nvSpPr>
          <p:cNvPr id="12" name="Text 9"/>
          <p:cNvSpPr/>
          <p:nvPr/>
        </p:nvSpPr>
        <p:spPr>
          <a:xfrm>
            <a:off x="8225790" y="5101114"/>
            <a:ext cx="5554861" cy="7589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88"/>
              </a:lnSpc>
              <a:buNone/>
            </a:pPr>
            <a:r>
              <a:rPr lang="en-US" sz="239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CISC (Complex Instruction Set Computing)</a:t>
            </a:r>
            <a:endParaRPr lang="en-US" sz="2390" dirty="0"/>
          </a:p>
        </p:txBody>
      </p:sp>
      <p:sp>
        <p:nvSpPr>
          <p:cNvPr id="13" name="Text 10"/>
          <p:cNvSpPr/>
          <p:nvPr/>
        </p:nvSpPr>
        <p:spPr>
          <a:xfrm>
            <a:off x="8225790" y="6005632"/>
            <a:ext cx="5554861" cy="1554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59"/>
              </a:lnSpc>
              <a:buNone/>
            </a:pPr>
            <a:r>
              <a:rPr lang="en-US" sz="191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CISC processors use a comprehensive set of instructions, aiming to complete tasks in fewer lines of assembly code, but often require multiple cycles per instruction.</a:t>
            </a:r>
            <a:endParaRPr lang="en-US" sz="1912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3965377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Register Files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864037" y="5107186"/>
            <a:ext cx="6327815" cy="2243138"/>
          </a:xfrm>
          <a:prstGeom prst="roundRect">
            <a:avLst>
              <a:gd name="adj" fmla="val 4953"/>
            </a:avLst>
          </a:prstGeom>
          <a:solidFill>
            <a:srgbClr val="283157"/>
          </a:solidFill>
          <a:ln w="1524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26093" y="5369243"/>
            <a:ext cx="500907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General Purpose Registers (GPRs)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1126093" y="5903119"/>
            <a:ext cx="580370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GPRs are used to hold temporary data and intermediate results during program execution.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7438668" y="5107186"/>
            <a:ext cx="6327815" cy="2243138"/>
          </a:xfrm>
          <a:prstGeom prst="roundRect">
            <a:avLst>
              <a:gd name="adj" fmla="val 4953"/>
            </a:avLst>
          </a:prstGeom>
          <a:solidFill>
            <a:srgbClr val="283157"/>
          </a:solidFill>
          <a:ln w="15240">
            <a:solidFill>
              <a:srgbClr val="414A7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700724" y="5369243"/>
            <a:ext cx="4852392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Special Purpose Registers (SPRs)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7700724" y="5903119"/>
            <a:ext cx="5803702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SPRs are used for specific functions, such as stack pointers, program counters, and status registers.</a:t>
            </a:r>
            <a:endParaRPr lang="en-US" sz="1944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4053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200989" y="2855714"/>
            <a:ext cx="4681061" cy="5851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607"/>
              </a:lnSpc>
              <a:buNone/>
            </a:pPr>
            <a:r>
              <a:rPr lang="en-US" sz="3686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Memory Types</a:t>
            </a:r>
            <a:endParaRPr lang="en-US" sz="3686" dirty="0"/>
          </a:p>
        </p:txBody>
      </p:sp>
      <p:sp>
        <p:nvSpPr>
          <p:cNvPr id="6" name="Shape 3"/>
          <p:cNvSpPr/>
          <p:nvPr/>
        </p:nvSpPr>
        <p:spPr>
          <a:xfrm>
            <a:off x="2200989" y="5867876"/>
            <a:ext cx="10228302" cy="37386"/>
          </a:xfrm>
          <a:prstGeom prst="roundRect">
            <a:avLst>
              <a:gd name="adj" fmla="val 225381"/>
            </a:avLst>
          </a:prstGeom>
          <a:solidFill>
            <a:srgbClr val="414A70"/>
          </a:solidFill>
          <a:ln/>
        </p:spPr>
      </p:sp>
      <p:sp>
        <p:nvSpPr>
          <p:cNvPr id="7" name="Shape 4"/>
          <p:cNvSpPr/>
          <p:nvPr/>
        </p:nvSpPr>
        <p:spPr>
          <a:xfrm>
            <a:off x="4692491" y="5212556"/>
            <a:ext cx="37386" cy="655320"/>
          </a:xfrm>
          <a:prstGeom prst="roundRect">
            <a:avLst>
              <a:gd name="adj" fmla="val 225381"/>
            </a:avLst>
          </a:prstGeom>
          <a:solidFill>
            <a:srgbClr val="414A70"/>
          </a:solidFill>
          <a:ln/>
        </p:spPr>
      </p:sp>
      <p:sp>
        <p:nvSpPr>
          <p:cNvPr id="8" name="Shape 5"/>
          <p:cNvSpPr/>
          <p:nvPr/>
        </p:nvSpPr>
        <p:spPr>
          <a:xfrm>
            <a:off x="4500563" y="5657255"/>
            <a:ext cx="421243" cy="421243"/>
          </a:xfrm>
          <a:prstGeom prst="roundRect">
            <a:avLst>
              <a:gd name="adj" fmla="val 2000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646771" y="5727383"/>
            <a:ext cx="128826" cy="280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12"/>
              </a:lnSpc>
              <a:buNone/>
            </a:pPr>
            <a:r>
              <a:rPr lang="en-US" sz="2212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212" dirty="0"/>
          </a:p>
        </p:txBody>
      </p:sp>
      <p:sp>
        <p:nvSpPr>
          <p:cNvPr id="10" name="Text 7"/>
          <p:cNvSpPr/>
          <p:nvPr/>
        </p:nvSpPr>
        <p:spPr>
          <a:xfrm>
            <a:off x="3540919" y="4021336"/>
            <a:ext cx="2340531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04"/>
              </a:lnSpc>
              <a:buNone/>
            </a:pPr>
            <a:r>
              <a:rPr lang="en-US" sz="184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ROM</a:t>
            </a:r>
            <a:endParaRPr lang="en-US" sz="1843" dirty="0"/>
          </a:p>
        </p:txBody>
      </p:sp>
      <p:sp>
        <p:nvSpPr>
          <p:cNvPr id="11" name="Text 8"/>
          <p:cNvSpPr/>
          <p:nvPr/>
        </p:nvSpPr>
        <p:spPr>
          <a:xfrm>
            <a:off x="2388156" y="4426148"/>
            <a:ext cx="4646176" cy="5991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359"/>
              </a:lnSpc>
              <a:buNone/>
            </a:pPr>
            <a:r>
              <a:rPr lang="en-US" sz="147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Read-Only Memory, used for storing firmware and other non-volatile data.</a:t>
            </a:r>
            <a:endParaRPr lang="en-US" sz="1474" dirty="0"/>
          </a:p>
        </p:txBody>
      </p:sp>
      <p:sp>
        <p:nvSpPr>
          <p:cNvPr id="12" name="Shape 9"/>
          <p:cNvSpPr/>
          <p:nvPr/>
        </p:nvSpPr>
        <p:spPr>
          <a:xfrm>
            <a:off x="7296388" y="5867876"/>
            <a:ext cx="37386" cy="655320"/>
          </a:xfrm>
          <a:prstGeom prst="roundRect">
            <a:avLst>
              <a:gd name="adj" fmla="val 225381"/>
            </a:avLst>
          </a:prstGeom>
          <a:solidFill>
            <a:srgbClr val="414A70"/>
          </a:solidFill>
          <a:ln/>
        </p:spPr>
      </p:sp>
      <p:sp>
        <p:nvSpPr>
          <p:cNvPr id="13" name="Shape 10"/>
          <p:cNvSpPr/>
          <p:nvPr/>
        </p:nvSpPr>
        <p:spPr>
          <a:xfrm>
            <a:off x="7104459" y="5657255"/>
            <a:ext cx="421243" cy="421243"/>
          </a:xfrm>
          <a:prstGeom prst="roundRect">
            <a:avLst>
              <a:gd name="adj" fmla="val 2000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29951" y="5727383"/>
            <a:ext cx="170140" cy="280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12"/>
              </a:lnSpc>
              <a:buNone/>
            </a:pPr>
            <a:r>
              <a:rPr lang="en-US" sz="2212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212" dirty="0"/>
          </a:p>
        </p:txBody>
      </p:sp>
      <p:sp>
        <p:nvSpPr>
          <p:cNvPr id="15" name="Text 12"/>
          <p:cNvSpPr/>
          <p:nvPr/>
        </p:nvSpPr>
        <p:spPr>
          <a:xfrm>
            <a:off x="6144816" y="6710482"/>
            <a:ext cx="2340531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04"/>
              </a:lnSpc>
              <a:buNone/>
            </a:pPr>
            <a:r>
              <a:rPr lang="en-US" sz="184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RAM</a:t>
            </a:r>
            <a:endParaRPr lang="en-US" sz="1843" dirty="0"/>
          </a:p>
        </p:txBody>
      </p:sp>
      <p:sp>
        <p:nvSpPr>
          <p:cNvPr id="16" name="Text 13"/>
          <p:cNvSpPr/>
          <p:nvPr/>
        </p:nvSpPr>
        <p:spPr>
          <a:xfrm>
            <a:off x="4991933" y="7115294"/>
            <a:ext cx="4646295" cy="5991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359"/>
              </a:lnSpc>
              <a:buNone/>
            </a:pPr>
            <a:r>
              <a:rPr lang="en-US" sz="147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Random Access Memory, used for temporary storage and quick read/write access.</a:t>
            </a:r>
            <a:endParaRPr lang="en-US" sz="1474" dirty="0"/>
          </a:p>
        </p:txBody>
      </p:sp>
      <p:sp>
        <p:nvSpPr>
          <p:cNvPr id="17" name="Shape 14"/>
          <p:cNvSpPr/>
          <p:nvPr/>
        </p:nvSpPr>
        <p:spPr>
          <a:xfrm>
            <a:off x="9900285" y="5212556"/>
            <a:ext cx="37386" cy="655320"/>
          </a:xfrm>
          <a:prstGeom prst="roundRect">
            <a:avLst>
              <a:gd name="adj" fmla="val 225381"/>
            </a:avLst>
          </a:prstGeom>
          <a:solidFill>
            <a:srgbClr val="414A70"/>
          </a:solidFill>
          <a:ln/>
        </p:spPr>
      </p:sp>
      <p:sp>
        <p:nvSpPr>
          <p:cNvPr id="18" name="Shape 15"/>
          <p:cNvSpPr/>
          <p:nvPr/>
        </p:nvSpPr>
        <p:spPr>
          <a:xfrm>
            <a:off x="9708356" y="5657255"/>
            <a:ext cx="421243" cy="421243"/>
          </a:xfrm>
          <a:prstGeom prst="roundRect">
            <a:avLst>
              <a:gd name="adj" fmla="val 2000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841468" y="5727383"/>
            <a:ext cx="155019" cy="2808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212"/>
              </a:lnSpc>
              <a:buNone/>
            </a:pPr>
            <a:r>
              <a:rPr lang="en-US" sz="2212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212" dirty="0"/>
          </a:p>
        </p:txBody>
      </p:sp>
      <p:sp>
        <p:nvSpPr>
          <p:cNvPr id="20" name="Text 17"/>
          <p:cNvSpPr/>
          <p:nvPr/>
        </p:nvSpPr>
        <p:spPr>
          <a:xfrm>
            <a:off x="8748713" y="3721775"/>
            <a:ext cx="2340531" cy="2925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04"/>
              </a:lnSpc>
              <a:buNone/>
            </a:pPr>
            <a:r>
              <a:rPr lang="en-US" sz="184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EEPROM and Flash</a:t>
            </a:r>
            <a:endParaRPr lang="en-US" sz="1843" dirty="0"/>
          </a:p>
        </p:txBody>
      </p:sp>
      <p:sp>
        <p:nvSpPr>
          <p:cNvPr id="21" name="Text 18"/>
          <p:cNvSpPr/>
          <p:nvPr/>
        </p:nvSpPr>
        <p:spPr>
          <a:xfrm>
            <a:off x="7595830" y="4126587"/>
            <a:ext cx="4646295" cy="8986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359"/>
              </a:lnSpc>
              <a:buNone/>
            </a:pPr>
            <a:r>
              <a:rPr lang="en-US" sz="147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Electrically Erasable Programmable Read-Only Memory, used for storing data that needs to be retained when power is turned off.</a:t>
            </a:r>
            <a:endParaRPr lang="en-US" sz="1474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74251" y="993100"/>
            <a:ext cx="5323165" cy="6019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41"/>
              </a:lnSpc>
              <a:buNone/>
            </a:pPr>
            <a:r>
              <a:rPr lang="en-US" sz="3792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Memory Fundamentals</a:t>
            </a:r>
            <a:endParaRPr lang="en-US" sz="3792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251" y="1884045"/>
            <a:ext cx="481608" cy="4816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4251" y="2558296"/>
            <a:ext cx="2408158" cy="30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0"/>
              </a:lnSpc>
              <a:buNone/>
            </a:pPr>
            <a:r>
              <a:rPr lang="en-US" sz="1896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Flip-Flops</a:t>
            </a:r>
            <a:endParaRPr lang="en-US" sz="1896" dirty="0"/>
          </a:p>
        </p:txBody>
      </p:sp>
      <p:sp>
        <p:nvSpPr>
          <p:cNvPr id="8" name="Text 4"/>
          <p:cNvSpPr/>
          <p:nvPr/>
        </p:nvSpPr>
        <p:spPr>
          <a:xfrm>
            <a:off x="674251" y="2974777"/>
            <a:ext cx="7795498" cy="3081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27"/>
              </a:lnSpc>
              <a:buNone/>
            </a:pPr>
            <a:r>
              <a:rPr lang="en-US" sz="151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basic digital memory circuit that can store one bit of information.</a:t>
            </a:r>
            <a:endParaRPr lang="en-US" sz="1517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51" y="3860840"/>
            <a:ext cx="481608" cy="4816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74251" y="4535091"/>
            <a:ext cx="2408158" cy="30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0"/>
              </a:lnSpc>
              <a:buNone/>
            </a:pPr>
            <a:r>
              <a:rPr lang="en-US" sz="1896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SRAM</a:t>
            </a:r>
            <a:endParaRPr lang="en-US" sz="1896" dirty="0"/>
          </a:p>
        </p:txBody>
      </p:sp>
      <p:sp>
        <p:nvSpPr>
          <p:cNvPr id="11" name="Text 6"/>
          <p:cNvSpPr/>
          <p:nvPr/>
        </p:nvSpPr>
        <p:spPr>
          <a:xfrm>
            <a:off x="674251" y="4951571"/>
            <a:ext cx="7795498" cy="3081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27"/>
              </a:lnSpc>
              <a:buNone/>
            </a:pPr>
            <a:r>
              <a:rPr lang="en-US" sz="151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Static RAM, faster and more expensive, does not need periodic refreshing.</a:t>
            </a:r>
            <a:endParaRPr lang="en-US" sz="1517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51" y="5837634"/>
            <a:ext cx="481608" cy="48160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74251" y="6511885"/>
            <a:ext cx="2408158" cy="3009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0"/>
              </a:lnSpc>
              <a:buNone/>
            </a:pPr>
            <a:r>
              <a:rPr lang="en-US" sz="1896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DRAM</a:t>
            </a:r>
            <a:endParaRPr lang="en-US" sz="1896" dirty="0"/>
          </a:p>
        </p:txBody>
      </p:sp>
      <p:sp>
        <p:nvSpPr>
          <p:cNvPr id="14" name="Text 8"/>
          <p:cNvSpPr/>
          <p:nvPr/>
        </p:nvSpPr>
        <p:spPr>
          <a:xfrm>
            <a:off x="674251" y="6928366"/>
            <a:ext cx="7795498" cy="3081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27"/>
              </a:lnSpc>
              <a:buNone/>
            </a:pPr>
            <a:r>
              <a:rPr lang="en-US" sz="151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Dynamic RAM, slower and cheaper, requires periodic refreshing to maintain data.</a:t>
            </a:r>
            <a:endParaRPr lang="en-US" sz="1517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49578" y="1128951"/>
            <a:ext cx="4737616" cy="5920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663"/>
              </a:lnSpc>
              <a:buNone/>
            </a:pPr>
            <a:r>
              <a:rPr lang="en-US" sz="37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Volatile Memory</a:t>
            </a:r>
            <a:endParaRPr lang="en-US" sz="373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9578" y="2005251"/>
            <a:ext cx="947499" cy="169842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381280" y="2194679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32"/>
              </a:lnSpc>
              <a:buNone/>
            </a:pPr>
            <a:r>
              <a:rPr lang="en-US" sz="186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RAM</a:t>
            </a:r>
            <a:endParaRPr lang="en-US" sz="1865" dirty="0"/>
          </a:p>
        </p:txBody>
      </p:sp>
      <p:sp>
        <p:nvSpPr>
          <p:cNvPr id="8" name="Text 4"/>
          <p:cNvSpPr/>
          <p:nvPr/>
        </p:nvSpPr>
        <p:spPr>
          <a:xfrm>
            <a:off x="7381280" y="2604492"/>
            <a:ext cx="6585942" cy="9097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88"/>
              </a:lnSpc>
              <a:buNone/>
            </a:pPr>
            <a:r>
              <a:rPr lang="en-US" sz="149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RAM is a type of volatile memory, meaning it loses its data when power is turned off. It is used for temporary storage while a system is running, allowing for quick read and write access.</a:t>
            </a:r>
            <a:endParaRPr lang="en-US" sz="1492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9578" y="3703677"/>
            <a:ext cx="947499" cy="169842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381280" y="3893106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32"/>
              </a:lnSpc>
              <a:buNone/>
            </a:pPr>
            <a:r>
              <a:rPr lang="en-US" sz="186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Volatility</a:t>
            </a:r>
            <a:endParaRPr lang="en-US" sz="1865" dirty="0"/>
          </a:p>
        </p:txBody>
      </p:sp>
      <p:sp>
        <p:nvSpPr>
          <p:cNvPr id="11" name="Text 6"/>
          <p:cNvSpPr/>
          <p:nvPr/>
        </p:nvSpPr>
        <p:spPr>
          <a:xfrm>
            <a:off x="7381280" y="4302919"/>
            <a:ext cx="6585942" cy="9097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88"/>
              </a:lnSpc>
              <a:buNone/>
            </a:pPr>
            <a:r>
              <a:rPr lang="en-US" sz="149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Volatile memory requires a constant power supply to maintain its data, in contrast to non-volatile memory like ROM and Flash, which can retain data even when power is turned off.</a:t>
            </a:r>
            <a:endParaRPr lang="en-US" sz="1492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578" y="5402104"/>
            <a:ext cx="947499" cy="169842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381280" y="5591532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32"/>
              </a:lnSpc>
              <a:buNone/>
            </a:pPr>
            <a:r>
              <a:rPr lang="en-US" sz="1865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Applications</a:t>
            </a:r>
            <a:endParaRPr lang="en-US" sz="1865" dirty="0"/>
          </a:p>
        </p:txBody>
      </p:sp>
      <p:sp>
        <p:nvSpPr>
          <p:cNvPr id="14" name="Text 8"/>
          <p:cNvSpPr/>
          <p:nvPr/>
        </p:nvSpPr>
        <p:spPr>
          <a:xfrm>
            <a:off x="7381280" y="6001345"/>
            <a:ext cx="6585942" cy="9097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88"/>
              </a:lnSpc>
              <a:buNone/>
            </a:pPr>
            <a:r>
              <a:rPr lang="en-US" sz="1492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Volatile memory is essential for embedded systems, providing the temporary storage needed for real-time operation and system responsiveness.</a:t>
            </a:r>
            <a:endParaRPr lang="en-US" sz="1492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2024-06-30T16:05:39Z</dcterms:created>
  <dcterms:modified xsi:type="dcterms:W3CDTF">2024-06-30T16:05:39Z</dcterms:modified>
</cp:coreProperties>
</file>